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
  </p:notesMasterIdLst>
  <p:sldIdLst>
    <p:sldId id="256" r:id="rId2"/>
    <p:sldId id="264" r:id="rId3"/>
    <p:sldId id="257" r:id="rId4"/>
    <p:sldId id="260" r:id="rId5"/>
    <p:sldId id="258" r:id="rId6"/>
    <p:sldId id="261" r:id="rId7"/>
    <p:sldId id="262" r:id="rId8"/>
    <p:sldId id="263" r:id="rId9"/>
    <p:sldId id="259"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0141" autoAdjust="0"/>
  </p:normalViewPr>
  <p:slideViewPr>
    <p:cSldViewPr>
      <p:cViewPr>
        <p:scale>
          <a:sx n="78" d="100"/>
          <a:sy n="78" d="100"/>
        </p:scale>
        <p:origin x="-157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31A9F9F-0CB4-4202-9900-1E94ADED6E05}" type="datetimeFigureOut">
              <a:rPr lang="he-IL" smtClean="0"/>
              <a:t>כ"ה/תשרי/תשע"ז</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50486D5-D5EB-4500-A85C-C042670F86FF}" type="slidenum">
              <a:rPr lang="he-IL" smtClean="0"/>
              <a:t>‹#›</a:t>
            </a:fld>
            <a:endParaRPr lang="he-IL"/>
          </a:p>
        </p:txBody>
      </p:sp>
    </p:spTree>
    <p:extLst>
      <p:ext uri="{BB962C8B-B14F-4D97-AF65-F5344CB8AC3E}">
        <p14:creationId xmlns:p14="http://schemas.microsoft.com/office/powerpoint/2010/main" val="4117639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לבדוק אם יש נתון על שיעור מתמחים שבעלייה </a:t>
            </a:r>
            <a:endParaRPr lang="he-IL" dirty="0"/>
          </a:p>
        </p:txBody>
      </p:sp>
      <p:sp>
        <p:nvSpPr>
          <p:cNvPr id="4" name="מציין מיקום של מספר שקופית 3"/>
          <p:cNvSpPr>
            <a:spLocks noGrp="1"/>
          </p:cNvSpPr>
          <p:nvPr>
            <p:ph type="sldNum" sz="quarter" idx="10"/>
          </p:nvPr>
        </p:nvSpPr>
        <p:spPr/>
        <p:txBody>
          <a:bodyPr/>
          <a:lstStyle/>
          <a:p>
            <a:fld id="{E50486D5-D5EB-4500-A85C-C042670F86FF}" type="slidenum">
              <a:rPr lang="he-IL" smtClean="0"/>
              <a:t>2</a:t>
            </a:fld>
            <a:endParaRPr lang="he-IL"/>
          </a:p>
        </p:txBody>
      </p:sp>
    </p:spTree>
    <p:extLst>
      <p:ext uri="{BB962C8B-B14F-4D97-AF65-F5344CB8AC3E}">
        <p14:creationId xmlns:p14="http://schemas.microsoft.com/office/powerpoint/2010/main" val="2546469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לבדוק אם יש נתון על שיעור מתמחים שבעלייה </a:t>
            </a:r>
            <a:endParaRPr lang="he-IL" dirty="0"/>
          </a:p>
        </p:txBody>
      </p:sp>
      <p:sp>
        <p:nvSpPr>
          <p:cNvPr id="4" name="מציין מיקום של מספר שקופית 3"/>
          <p:cNvSpPr>
            <a:spLocks noGrp="1"/>
          </p:cNvSpPr>
          <p:nvPr>
            <p:ph type="sldNum" sz="quarter" idx="10"/>
          </p:nvPr>
        </p:nvSpPr>
        <p:spPr/>
        <p:txBody>
          <a:bodyPr/>
          <a:lstStyle/>
          <a:p>
            <a:fld id="{E50486D5-D5EB-4500-A85C-C042670F86FF}" type="slidenum">
              <a:rPr lang="he-IL" smtClean="0"/>
              <a:t>3</a:t>
            </a:fld>
            <a:endParaRPr lang="he-IL"/>
          </a:p>
        </p:txBody>
      </p:sp>
    </p:spTree>
    <p:extLst>
      <p:ext uri="{BB962C8B-B14F-4D97-AF65-F5344CB8AC3E}">
        <p14:creationId xmlns:p14="http://schemas.microsoft.com/office/powerpoint/2010/main" val="254646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E50486D5-D5EB-4500-A85C-C042670F86FF}" type="slidenum">
              <a:rPr lang="he-IL" smtClean="0"/>
              <a:t>5</a:t>
            </a:fld>
            <a:endParaRPr lang="he-IL"/>
          </a:p>
        </p:txBody>
      </p:sp>
    </p:spTree>
    <p:extLst>
      <p:ext uri="{BB962C8B-B14F-4D97-AF65-F5344CB8AC3E}">
        <p14:creationId xmlns:p14="http://schemas.microsoft.com/office/powerpoint/2010/main" val="200216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2C1972F2-34B8-460A-A88F-313021DB986F}"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C1972F2-34B8-460A-A88F-313021DB986F}" type="slidenum">
              <a:rPr lang="he-IL" smtClean="0"/>
              <a:t>‹#›</a:t>
            </a:fld>
            <a:endParaRPr lang="he-IL"/>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fld id="{DEC823CB-05FF-4139-9CBB-AFBEA0EEAA95}" type="datetimeFigureOut">
              <a:rPr lang="he-IL" smtClean="0"/>
              <a:t>כ"ה/תשרי/תשע"ז</a:t>
            </a:fld>
            <a:endParaRPr lang="he-IL"/>
          </a:p>
        </p:txBody>
      </p:sp>
      <p:sp>
        <p:nvSpPr>
          <p:cNvPr id="9" name="Slide Number Placeholder 8"/>
          <p:cNvSpPr>
            <a:spLocks noGrp="1"/>
          </p:cNvSpPr>
          <p:nvPr>
            <p:ph type="sldNum" sz="quarter" idx="11"/>
          </p:nvPr>
        </p:nvSpPr>
        <p:spPr/>
        <p:txBody>
          <a:bodyPr/>
          <a:lstStyle/>
          <a:p>
            <a:fld id="{2C1972F2-34B8-460A-A88F-313021DB986F}" type="slidenum">
              <a:rPr lang="he-IL" smtClean="0"/>
              <a:t>‹#›</a:t>
            </a:fld>
            <a:endParaRPr lang="he-IL"/>
          </a:p>
        </p:txBody>
      </p:sp>
      <p:sp>
        <p:nvSpPr>
          <p:cNvPr id="10" name="Footer Placeholder 9"/>
          <p:cNvSpPr>
            <a:spLocks noGrp="1"/>
          </p:cNvSpPr>
          <p:nvPr>
            <p:ph type="ftr" sz="quarter" idx="12"/>
          </p:nvPr>
        </p:nvSpPr>
        <p:spPr/>
        <p:txBody>
          <a:bodyPr/>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C1972F2-34B8-460A-A88F-313021DB986F}" type="slidenum">
              <a:rPr lang="he-IL" smtClean="0"/>
              <a:t>‹#›</a:t>
            </a:fld>
            <a:endParaRPr lang="he-I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e-I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EC823CB-05FF-4139-9CBB-AFBEA0EEAA95}" type="datetimeFigureOut">
              <a:rPr lang="he-IL" smtClean="0"/>
              <a:t>כ"ה/תשרי/תשע"ז</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goo.gl/73MKq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oo.gl/73MKq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b="1" dirty="0" smtClean="0">
                <a:cs typeface="+mn-cs"/>
              </a:rPr>
              <a:t>נתונים על מצב הפסיכולוגיה בישראל</a:t>
            </a:r>
            <a:endParaRPr lang="he-IL" b="1" dirty="0">
              <a:cs typeface="+mn-cs"/>
            </a:endParaRPr>
          </a:p>
        </p:txBody>
      </p:sp>
      <p:sp>
        <p:nvSpPr>
          <p:cNvPr id="3" name="כותרת משנה 2"/>
          <p:cNvSpPr>
            <a:spLocks noGrp="1"/>
          </p:cNvSpPr>
          <p:nvPr>
            <p:ph type="subTitle" idx="1"/>
          </p:nvPr>
        </p:nvSpPr>
        <p:spPr/>
        <p:txBody>
          <a:bodyPr>
            <a:normAutofit fontScale="92500" lnSpcReduction="10000"/>
          </a:bodyPr>
          <a:lstStyle/>
          <a:p>
            <a:r>
              <a:rPr lang="he-IL" dirty="0" smtClean="0"/>
              <a:t>מתוך: דו"ח כוח אדם במשרד הבריאות  לשנת 2014</a:t>
            </a:r>
          </a:p>
          <a:p>
            <a:endParaRPr lang="he-IL" dirty="0"/>
          </a:p>
          <a:p>
            <a:r>
              <a:rPr lang="he-IL" dirty="0" smtClean="0"/>
              <a:t>לינק לדו"ח:</a:t>
            </a:r>
            <a:r>
              <a:rPr lang="en-US" dirty="0" smtClean="0"/>
              <a:t> </a:t>
            </a:r>
            <a:r>
              <a:rPr lang="he-IL" dirty="0" smtClean="0"/>
              <a:t> </a:t>
            </a:r>
            <a:r>
              <a:rPr lang="en-US" dirty="0" smtClean="0">
                <a:hlinkClick r:id="rId2"/>
              </a:rPr>
              <a:t>http://goo.gl/73MKqc</a:t>
            </a:r>
            <a:r>
              <a:rPr lang="he-IL" dirty="0" smtClean="0"/>
              <a:t> </a:t>
            </a:r>
            <a:endParaRPr lang="he-IL" dirty="0"/>
          </a:p>
        </p:txBody>
      </p:sp>
    </p:spTree>
    <p:extLst>
      <p:ext uri="{BB962C8B-B14F-4D97-AF65-F5344CB8AC3E}">
        <p14:creationId xmlns:p14="http://schemas.microsoft.com/office/powerpoint/2010/main" val="402078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sz="3600" b="1" dirty="0" smtClean="0">
                <a:cs typeface="+mn-cs"/>
              </a:rPr>
              <a:t>אחוז שינוי בשיעור הפסיכולוגים עד גיל 65</a:t>
            </a:r>
            <a:endParaRPr lang="he-IL" sz="3600" b="1" dirty="0">
              <a:cs typeface="+mn-cs"/>
            </a:endParaRPr>
          </a:p>
        </p:txBody>
      </p:sp>
      <p:sp>
        <p:nvSpPr>
          <p:cNvPr id="3" name="מציין מיקום תוכן 2"/>
          <p:cNvSpPr>
            <a:spLocks noGrp="1"/>
          </p:cNvSpPr>
          <p:nvPr>
            <p:ph idx="1"/>
          </p:nvPr>
        </p:nvSpPr>
        <p:spPr/>
        <p:txBody>
          <a:bodyPr>
            <a:normAutofit fontScale="92500" lnSpcReduction="10000"/>
          </a:bodyPr>
          <a:lstStyle/>
          <a:p>
            <a:r>
              <a:rPr lang="he-IL" dirty="0" smtClean="0"/>
              <a:t>אמנם היתה עלייה בשיעור הפסיכולוגים שיוצאים מהאוניברסיטאות והמכללות (עלייה של 20%)</a:t>
            </a:r>
            <a:r>
              <a:rPr lang="en-US" dirty="0" smtClean="0"/>
              <a:t> </a:t>
            </a:r>
            <a:r>
              <a:rPr lang="he-IL" dirty="0" smtClean="0"/>
              <a:t> </a:t>
            </a:r>
          </a:p>
          <a:p>
            <a:r>
              <a:rPr lang="he-IL" dirty="0" smtClean="0"/>
              <a:t>שיעור המומחים לא השתנה במידה התואמת את השינוי בשיעור הפסיכולוגים הלא מומחים- כלומר יש אי הלימה ופסיכולוגים רבים בעצם לא מגיעים למומחיות ונשארים מתמחים לאורך שנים רבות. </a:t>
            </a:r>
          </a:p>
          <a:p>
            <a:r>
              <a:rPr lang="he-IL" dirty="0" smtClean="0"/>
              <a:t>במקביל, ניתן לראות כי שיעור המדרכים בירידה- דבר המשפיע ישירות על תהליך ההתמחות. ללא מדריך אין התמחות ובמיעוט מדריכים מתקיים מיעוט תקנים. </a:t>
            </a:r>
          </a:p>
          <a:p>
            <a:r>
              <a:rPr lang="he-IL" dirty="0" smtClean="0"/>
              <a:t>התהליך הזה משאיר פסיכולוגים רבים ללא מקום התמחות, אחרים, מושכים תהליך התמחות ארוך בשל מיעוט שעות הדרכה</a:t>
            </a:r>
          </a:p>
          <a:p>
            <a:r>
              <a:rPr lang="he-IL" dirty="0" smtClean="0"/>
              <a:t>מכיוון שתהליך ההסמכה להדרכה מחויב להתקיים בשירות הציבורי, אך התנאים בשירות הציבורי לא מאפשרים פרנסה הולמת ותנאים תעסוקתיים סבירים, מומחים רבים שיצאו מהשירות הציבורי, מוותרים על הסמכה להדרכה או משאירים את זה לשלבים מאוחרים יותר בהתפתחות המקצועית (רק לאחר גיל 65)</a:t>
            </a:r>
            <a:r>
              <a:rPr lang="en-US" dirty="0" smtClean="0"/>
              <a:t> </a:t>
            </a:r>
            <a:endParaRPr lang="he-IL" dirty="0" smtClean="0"/>
          </a:p>
          <a:p>
            <a:r>
              <a:rPr lang="he-IL" dirty="0" smtClean="0"/>
              <a:t>נוצר מצב של ואקום שלא ניתן </a:t>
            </a:r>
            <a:r>
              <a:rPr lang="he-IL" dirty="0" err="1" smtClean="0"/>
              <a:t>למלאו</a:t>
            </a:r>
            <a:endParaRPr lang="he-IL" dirty="0" smtClean="0"/>
          </a:p>
        </p:txBody>
      </p:sp>
    </p:spTree>
    <p:extLst>
      <p:ext uri="{BB962C8B-B14F-4D97-AF65-F5344CB8AC3E}">
        <p14:creationId xmlns:p14="http://schemas.microsoft.com/office/powerpoint/2010/main" val="82022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737" t="57813" r="20459" b="11133"/>
          <a:stretch/>
        </p:blipFill>
        <p:spPr bwMode="auto">
          <a:xfrm>
            <a:off x="-12921" y="1340768"/>
            <a:ext cx="8398216" cy="3927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265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dirty="0" smtClean="0"/>
              <a:t>אחוז המומחים מתחת לגיל 44 נמצא בירידה מתמדת בשנים האחרונות (1994-2013)</a:t>
            </a:r>
            <a:r>
              <a:rPr lang="en-US" dirty="0" smtClean="0"/>
              <a:t> </a:t>
            </a:r>
          </a:p>
          <a:p>
            <a:r>
              <a:rPr lang="he-IL" dirty="0" smtClean="0"/>
              <a:t>מדוע זה קורה?</a:t>
            </a:r>
            <a:r>
              <a:rPr lang="en-US" dirty="0" smtClean="0"/>
              <a:t> </a:t>
            </a:r>
            <a:endParaRPr lang="he-IL" dirty="0" smtClean="0"/>
          </a:p>
          <a:p>
            <a:pPr lvl="1"/>
            <a:r>
              <a:rPr lang="he-IL" dirty="0" smtClean="0"/>
              <a:t>אין מספיק מדריכים להכשרה </a:t>
            </a:r>
          </a:p>
          <a:p>
            <a:pPr lvl="1"/>
            <a:r>
              <a:rPr lang="he-IL" dirty="0" smtClean="0"/>
              <a:t>אין מספיק תקנים להתמחות </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674" t="21485" r="19140" b="44140"/>
          <a:stretch/>
        </p:blipFill>
        <p:spPr bwMode="auto">
          <a:xfrm>
            <a:off x="1259632" y="4005064"/>
            <a:ext cx="6357938" cy="2514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87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368" t="25781" r="21191" b="9571"/>
          <a:stretch/>
        </p:blipFill>
        <p:spPr bwMode="auto">
          <a:xfrm>
            <a:off x="358353" y="476672"/>
            <a:ext cx="5114925" cy="472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59268" y="951166"/>
            <a:ext cx="2736304" cy="3416320"/>
          </a:xfrm>
          <a:prstGeom prst="rect">
            <a:avLst/>
          </a:prstGeom>
          <a:noFill/>
        </p:spPr>
        <p:txBody>
          <a:bodyPr wrap="square" rtlCol="1">
            <a:spAutoFit/>
          </a:bodyPr>
          <a:lstStyle/>
          <a:p>
            <a:r>
              <a:rPr lang="he-IL" dirty="0" smtClean="0"/>
              <a:t>יש </a:t>
            </a:r>
            <a:r>
              <a:rPr lang="he-IL" baseline="0" dirty="0" smtClean="0"/>
              <a:t>יותר מתמחים ממומחים ואין מספיק מדריכים בהתאמה כיוון שהם נוטשים את השירות הציבורי. בלי מדריך לא ניתן לסיים התמחות וזה יוצר גם בעיה של תקנים למתמחים בחלק מהחטיבות כבר עכשיו:</a:t>
            </a:r>
            <a:r>
              <a:rPr lang="en-US" baseline="0" dirty="0" smtClean="0"/>
              <a:t> </a:t>
            </a:r>
            <a:r>
              <a:rPr lang="he-IL" baseline="0" dirty="0" smtClean="0"/>
              <a:t>קלינית, התפתחותית ושיקומית למשל כרגע כבר מאוד סובלות מזה. </a:t>
            </a:r>
            <a:endParaRPr lang="he-IL" dirty="0" smtClean="0"/>
          </a:p>
          <a:p>
            <a:endParaRPr lang="he-IL" dirty="0"/>
          </a:p>
        </p:txBody>
      </p:sp>
      <p:sp>
        <p:nvSpPr>
          <p:cNvPr id="5" name="מלבן 4"/>
          <p:cNvSpPr/>
          <p:nvPr/>
        </p:nvSpPr>
        <p:spPr>
          <a:xfrm>
            <a:off x="1259632" y="3212976"/>
            <a:ext cx="64807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498792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dirty="0" smtClean="0"/>
              <a:t>עמוד 178בלינק (</a:t>
            </a:r>
            <a:r>
              <a:rPr lang="en-US" dirty="0" smtClean="0">
                <a:hlinkClick r:id="rId2"/>
              </a:rPr>
              <a:t>http</a:t>
            </a:r>
            <a:r>
              <a:rPr lang="en-US" dirty="0">
                <a:hlinkClick r:id="rId2"/>
              </a:rPr>
              <a:t>://</a:t>
            </a:r>
            <a:r>
              <a:rPr lang="en-US" dirty="0" smtClean="0">
                <a:hlinkClick r:id="rId2"/>
              </a:rPr>
              <a:t>goo.gl/73MKqc</a:t>
            </a:r>
            <a:r>
              <a:rPr lang="he-IL" dirty="0" smtClean="0"/>
              <a:t> )</a:t>
            </a:r>
            <a:r>
              <a:rPr lang="en-US" dirty="0" smtClean="0"/>
              <a:t> </a:t>
            </a:r>
            <a:r>
              <a:rPr lang="he-IL" dirty="0" smtClean="0"/>
              <a:t>נתונים על אחוז המומחים מתוך כלל הפסיכולוגים מתחת לגיל 44 כשמסתכלים על 1990 לעומת היום יש ירידה של 40% בכמות המומחים </a:t>
            </a:r>
          </a:p>
          <a:p>
            <a:r>
              <a:rPr lang="he-IL" dirty="0" smtClean="0"/>
              <a:t>ההתדרדרות של ההכשרה בישראל בכל ההתמחויות- אין תקנים אז פסיכולוגים שיוצאים מהלימודים לא מוצאים מקום שיכשיר אותם ובנוסף אין מספיק מדריכים כי הם עוזבים את השירות הציבורי וכשאין הדרכה אין תקנים להתמחות. </a:t>
            </a:r>
          </a:p>
          <a:p>
            <a:r>
              <a:rPr lang="he-IL" dirty="0" smtClean="0"/>
              <a:t>המלכוד- האנשים האלה נמצאים בגיל שהם חייבים להתפרנס- ילדים קטנים בבית, משפחות צעירות- הם יעזבו ברגע שיקבלו מומחיות ומצד שני כל עוד שמחויבים לעבוד בשירות הציבורי מקבלים שכר רעב (ממוצע של 30 ₪ לשעה). </a:t>
            </a:r>
          </a:p>
        </p:txBody>
      </p:sp>
    </p:spTree>
    <p:extLst>
      <p:ext uri="{BB962C8B-B14F-4D97-AF65-F5344CB8AC3E}">
        <p14:creationId xmlns:p14="http://schemas.microsoft.com/office/powerpoint/2010/main" val="350190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dirty="0" smtClean="0"/>
              <a:t>תחומים מסוימים בהם מצב ההדרכה ממש זועק </a:t>
            </a:r>
          </a:p>
          <a:p>
            <a:r>
              <a:rPr lang="he-IL" dirty="0" smtClean="0"/>
              <a:t>לעומת תחומים אחרים שגם בהם אמנם יש מגמת שיפור אבל עדיין בשטח המצב קשה מבחינת כמות מדריכים. </a:t>
            </a:r>
            <a:endParaRPr lang="he-IL"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172" t="31641" r="22949" b="31641"/>
          <a:stretch/>
        </p:blipFill>
        <p:spPr bwMode="auto">
          <a:xfrm>
            <a:off x="1619672" y="2708920"/>
            <a:ext cx="5433461" cy="3334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31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מי עושה מומחיות?</a:t>
            </a:r>
            <a:r>
              <a:rPr lang="en-US" dirty="0" smtClean="0"/>
              <a:t> </a:t>
            </a:r>
            <a:endParaRPr lang="he-IL" dirty="0"/>
          </a:p>
        </p:txBody>
      </p:sp>
      <p:sp>
        <p:nvSpPr>
          <p:cNvPr id="3" name="מציין מיקום תוכן 2"/>
          <p:cNvSpPr>
            <a:spLocks noGrp="1"/>
          </p:cNvSpPr>
          <p:nvPr>
            <p:ph idx="1"/>
          </p:nvPr>
        </p:nvSpPr>
        <p:spPr/>
        <p:txBody>
          <a:bodyPr/>
          <a:lstStyle/>
          <a:p>
            <a:r>
              <a:rPr lang="he-IL" dirty="0" smtClean="0"/>
              <a:t>עמוד 188</a:t>
            </a:r>
          </a:p>
          <a:p>
            <a:r>
              <a:rPr lang="he-IL" dirty="0" smtClean="0"/>
              <a:t>מומחים בגילאים "צעירים" עד 44 (אנשים יוצאים מהלימודים בערך בגיל 30- בשלב המשפחה הצעירה)</a:t>
            </a:r>
            <a:r>
              <a:rPr lang="en-US" dirty="0" smtClean="0"/>
              <a:t> </a:t>
            </a:r>
            <a:r>
              <a:rPr lang="he-IL" dirty="0" smtClean="0"/>
              <a:t>בניגוד לפעם, הם לא יכולים להרשות לעצמם יותר לעשות הסמכה להדרכה ולהיות מדריכים.  חייבים להתפרנס מהשוק הפרטי.  בהסתכלות על נתונים של 1990 מול 2014</a:t>
            </a:r>
            <a:endParaRPr lang="he-IL" dirty="0"/>
          </a:p>
        </p:txBody>
      </p:sp>
    </p:spTree>
    <p:extLst>
      <p:ext uri="{BB962C8B-B14F-4D97-AF65-F5344CB8AC3E}">
        <p14:creationId xmlns:p14="http://schemas.microsoft.com/office/powerpoint/2010/main" val="3196308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sz="3300" b="1" dirty="0" smtClean="0">
                <a:cs typeface="+mn-cs"/>
              </a:rPr>
              <a:t>איך נראית הפרטה- הפסיכולוגיה התעסוקתית כדוגמה</a:t>
            </a:r>
            <a:endParaRPr lang="he-IL" sz="3300" b="1" dirty="0">
              <a:cs typeface="+mn-cs"/>
            </a:endParaRPr>
          </a:p>
        </p:txBody>
      </p:sp>
      <p:sp>
        <p:nvSpPr>
          <p:cNvPr id="3" name="מציין מיקום תוכן 2"/>
          <p:cNvSpPr>
            <a:spLocks noGrp="1"/>
          </p:cNvSpPr>
          <p:nvPr>
            <p:ph idx="1"/>
          </p:nvPr>
        </p:nvSpPr>
        <p:spPr/>
        <p:txBody>
          <a:bodyPr>
            <a:normAutofit/>
          </a:bodyPr>
          <a:lstStyle/>
          <a:p>
            <a:r>
              <a:rPr lang="he-IL" sz="2000" dirty="0" smtClean="0"/>
              <a:t>הפסיכולוגיה תעסוקתית-ארגונית נעלמת בשל היעדר תקנים ומקומות התמחות בשירות הציבורי</a:t>
            </a:r>
          </a:p>
          <a:p>
            <a:r>
              <a:rPr lang="he-IL" sz="2000" dirty="0" smtClean="0"/>
              <a:t>תחום לא מפוקח בארץ ומועד לפורענות וגחמות של השוק הפרטי</a:t>
            </a:r>
          </a:p>
          <a:p>
            <a:r>
              <a:rPr lang="he-IL" sz="2000" dirty="0" smtClean="0"/>
              <a:t>בקרוב בשאר ההתמחויות- ככה נראית הפרטה </a:t>
            </a:r>
          </a:p>
          <a:p>
            <a:pPr marL="0" indent="0">
              <a:buNone/>
            </a:pPr>
            <a:endParaRPr lang="he-IL" sz="2000" dirty="0"/>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4658" t="45117" r="20410" b="22070"/>
          <a:stretch/>
        </p:blipFill>
        <p:spPr bwMode="auto">
          <a:xfrm>
            <a:off x="1619672" y="3717032"/>
            <a:ext cx="5357813" cy="2400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1072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קירבה">
  <a:themeElements>
    <a:clrScheme name="קירבה">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TotalTime>
  <Words>460</Words>
  <Application>Microsoft Office PowerPoint</Application>
  <PresentationFormat>‫הצגה על המסך (4:3)</PresentationFormat>
  <Paragraphs>33</Paragraphs>
  <Slides>9</Slides>
  <Notes>3</Notes>
  <HiddenSlides>1</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קירבה</vt:lpstr>
      <vt:lpstr>נתונים על מצב הפסיכולוגיה בישראל</vt:lpstr>
      <vt:lpstr>אחוז שינוי בשיעור הפסיכולוגים עד גיל 65</vt:lpstr>
      <vt:lpstr>מצגת של PowerPoint</vt:lpstr>
      <vt:lpstr>מצגת של PowerPoint</vt:lpstr>
      <vt:lpstr>מצגת של PowerPoint</vt:lpstr>
      <vt:lpstr>מצגת של PowerPoint</vt:lpstr>
      <vt:lpstr>מצגת של PowerPoint</vt:lpstr>
      <vt:lpstr>מי עושה מומחיות? </vt:lpstr>
      <vt:lpstr>איך נראית הפרטה- הפסיכולוגיה התעסוקתית כדוגמה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סתיו רווה</dc:creator>
  <cp:lastModifiedBy>user</cp:lastModifiedBy>
  <cp:revision>9</cp:revision>
  <dcterms:created xsi:type="dcterms:W3CDTF">2016-03-01T08:57:54Z</dcterms:created>
  <dcterms:modified xsi:type="dcterms:W3CDTF">2016-10-27T13:23:57Z</dcterms:modified>
</cp:coreProperties>
</file>